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7"/>
  </p:notesMasterIdLst>
  <p:sldIdLst>
    <p:sldId id="439" r:id="rId5"/>
    <p:sldId id="44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08/07/2025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Sterling money markets data, ICE Data Indices, LLC and Bank calculations (spikes in gilt futures open interest refer to contract roll periods).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2025</a:t>
            </a:r>
            <a:r>
              <a:rPr lang="en-GB" sz="1800" b="1" dirty="0">
                <a:solidFill>
                  <a:srgbClr val="12273F"/>
                </a:solidFill>
                <a:effectLst/>
                <a:latin typeface="Century Gothic" panose="020B0502020202020204" pitchFamily="34" charset="0"/>
                <a:ea typeface="MS Gothic" panose="020B0609070205080204" pitchFamily="49" charset="-128"/>
                <a:cs typeface="Calibri" panose="020F0502020204030204" pitchFamily="34" charset="0"/>
              </a:rPr>
              <a:t>ox </a:t>
            </a:r>
            <a:endParaRPr lang="en-GB" sz="1800" b="1" dirty="0">
              <a:solidFill>
                <a:schemeClr val="bg1"/>
              </a:solidFill>
              <a:ea typeface="MS Gothic" panose="020B0609070205080204" pitchFamily="49" charset="-128"/>
              <a:cs typeface="Calibri" panose="020F0502020204030204" pitchFamily="34" charset="0"/>
            </a:endParaRPr>
          </a:p>
          <a:p>
            <a:r>
              <a:rPr lang="en-GB" dirty="0"/>
              <a:t>Box C: Use of NBFI leverage in UK core markets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817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Hedge fund net gilt repo borrowing has grown alongside an increase in futures open interest over the same period. This parallel movement suggests an expansion in cash-futures basis trades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Growth in hedge fund net gilt repo borrowing and gilt futures open interest since </a:t>
            </a:r>
            <a:r>
              <a:rPr lang="en-GB" sz="240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January 2024</a:t>
            </a:r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Hedge fund net gilt repo borrowing has grown alongside an increase in futures open interest over the same period. This parallel movement suggests an expansion in cash-futures basis trades.">
            <a:extLst>
              <a:ext uri="{FF2B5EF4-FFF2-40B4-BE49-F238E27FC236}">
                <a16:creationId xmlns:a16="http://schemas.microsoft.com/office/drawing/2014/main" id="{A2B5DCBC-671B-729D-B340-69A97FCB9F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5366" y="2971722"/>
            <a:ext cx="7901267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5</TotalTime>
  <Words>96</Words>
  <Application>Microsoft Office PowerPoint</Application>
  <PresentationFormat>Widescreen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MS Gothic</vt:lpstr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Williams, Maddy</cp:lastModifiedBy>
  <cp:revision>3</cp:revision>
  <dcterms:created xsi:type="dcterms:W3CDTF">2025-07-08T14:06:27Z</dcterms:created>
  <dcterms:modified xsi:type="dcterms:W3CDTF">2025-07-08T14:19:28Z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2025-07-08T14:09:39Z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f22b96da-fd17-4196-88c3-42f8113c1235</vt:lpwstr>
  </property>
  <property fmtid="{D5CDD505-2E9C-101B-9397-08002B2CF9AE}" pid="9" name="MSIP_Label_7020817f-35a1-46f5-8886-e0d7225f8c08_ContentBits">
    <vt:lpwstr>5</vt:lpwstr>
  </property>
</Properties>
</file>